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1" r:id="rId6"/>
    <p:sldId id="262" r:id="rId7"/>
    <p:sldId id="264" r:id="rId8"/>
    <p:sldId id="263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6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759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700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55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1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592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08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642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49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86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908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FC2274-A2AF-4644-985D-1441789E0B0B}" type="datetimeFigureOut">
              <a:rPr lang="es-CR" smtClean="0"/>
              <a:t>22/7/2022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86BD69-7F1F-422B-9B05-D7C254F371F2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419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5C3C3AF5-F0CE-499B-9192-AD40A3124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can I do about litter?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5C9330-CBC5-43A4-BDBF-F8E244D16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9" r="1" b="1732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4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55ABD60-2850-4486-A7EB-B501B638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some actions </a:t>
            </a:r>
            <a:br>
              <a:rPr lang="en-US" sz="4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take to </a:t>
            </a:r>
            <a:r>
              <a:rPr lang="en-US" sz="46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n-US" sz="46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litter 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403B021-0D71-4C86-A9C1-5F3E2205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56" r="1" b="19268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DB4320-254F-41C2-A587-83A4FBDF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000" y="857675"/>
            <a:ext cx="3960000" cy="36228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can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REDUCE, REFUSE REUSE,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RECYCLE.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06F56E-B165-4402-86A3-2186EA7C6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6" t="10611" r="23425" b="10611"/>
          <a:stretch/>
        </p:blipFill>
        <p:spPr>
          <a:xfrm>
            <a:off x="641773" y="549000"/>
            <a:ext cx="648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C1320B4-B3AF-4B97-A177-53DAD7AF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600" b="1" cap="all" dirty="0">
                <a:solidFill>
                  <a:srgbClr val="FFFFFF"/>
                </a:solidFill>
              </a:rPr>
              <a:t>I can </a:t>
            </a:r>
            <a:r>
              <a:rPr lang="en-US" sz="4600" b="1" cap="all" dirty="0">
                <a:solidFill>
                  <a:schemeClr val="tx1"/>
                </a:solidFill>
              </a:rPr>
              <a:t>dispose</a:t>
            </a:r>
            <a:br>
              <a:rPr lang="en-US" sz="4600" b="1" cap="all" dirty="0">
                <a:solidFill>
                  <a:schemeClr val="tx1"/>
                </a:solidFill>
              </a:rPr>
            </a:br>
            <a:r>
              <a:rPr lang="en-US" sz="4600" b="1" cap="all" dirty="0">
                <a:solidFill>
                  <a:schemeClr val="tx1"/>
                </a:solidFill>
              </a:rPr>
              <a:t>garbage </a:t>
            </a:r>
            <a:r>
              <a:rPr lang="en-US" sz="4600" b="1" cap="all" dirty="0">
                <a:solidFill>
                  <a:srgbClr val="FFFFFF"/>
                </a:solidFill>
              </a:rPr>
              <a:t>properly.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1FACBB-7F01-4CC5-BDE5-82ADB874B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04" r="1" b="1692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E4098E4A-072D-4F72-BC9E-A36C6781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 dirty="0"/>
              <a:t>We can </a:t>
            </a:r>
            <a:r>
              <a:rPr lang="en-US" sz="5600" b="1" cap="all" dirty="0">
                <a:solidFill>
                  <a:schemeClr val="tx1"/>
                </a:solidFill>
              </a:rPr>
              <a:t>clean</a:t>
            </a:r>
            <a:r>
              <a:rPr lang="en-US" sz="5600" b="1" cap="all" dirty="0"/>
              <a:t> our school.</a:t>
            </a:r>
          </a:p>
        </p:txBody>
      </p:sp>
      <p:pic>
        <p:nvPicPr>
          <p:cNvPr id="5" name="Imagen 4" descr="Una caricatura de una mujer&#10;&#10;Descripción generada automáticamente con confianza baja">
            <a:extLst>
              <a:ext uri="{FF2B5EF4-FFF2-40B4-BE49-F238E27FC236}">
                <a16:creationId xmlns:a16="http://schemas.microsoft.com/office/drawing/2014/main" id="{1333E226-CC3F-4AB2-AC85-EBEFB2C7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48" r="1" b="1387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CB9E2-CEA3-4AED-BDAC-BFD45CE9C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E92B39E-F855-499B-BD7E-36BAB93A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C72FFD-DD89-412D-B569-F9A0F3A6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294E8CF-7744-4206-9889-C122C30E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09948A-F42A-47B0-8D5C-6DCF78B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484" y="1269000"/>
            <a:ext cx="6019601" cy="37526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7200" b="1" dirty="0">
                <a:solidFill>
                  <a:srgbClr val="FFFFFF"/>
                </a:solidFill>
                <a:latin typeface="Arial Black" panose="020B0A04020102020204" pitchFamily="34" charset="0"/>
              </a:rPr>
              <a:t>We can  </a:t>
            </a:r>
            <a:r>
              <a:rPr lang="en-US" sz="7200" b="1" dirty="0">
                <a:solidFill>
                  <a:schemeClr val="bg1"/>
                </a:solidFill>
                <a:latin typeface="Arial Black" panose="020B0A04020102020204" pitchFamily="34" charset="0"/>
              </a:rPr>
              <a:t>buy less packaged </a:t>
            </a:r>
            <a:r>
              <a:rPr lang="en-US" sz="7200" b="1" dirty="0">
                <a:solidFill>
                  <a:srgbClr val="FFFFFF"/>
                </a:solidFill>
                <a:latin typeface="Arial Black" panose="020B0A04020102020204" pitchFamily="34" charset="0"/>
              </a:rPr>
              <a:t>food</a:t>
            </a:r>
          </a:p>
        </p:txBody>
      </p:sp>
      <p:pic>
        <p:nvPicPr>
          <p:cNvPr id="4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3538BA9B-7101-4795-A8E0-AA2BFC4E6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4997" b="-2"/>
          <a:stretch/>
        </p:blipFill>
        <p:spPr>
          <a:xfrm>
            <a:off x="872065" y="857675"/>
            <a:ext cx="3135414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62107AD-6C1F-4908-9802-2C93A29C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79" y="4928281"/>
            <a:ext cx="9966960" cy="16858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 can use a compose bin to dispose food</a:t>
            </a:r>
          </a:p>
        </p:txBody>
      </p:sp>
      <p:pic>
        <p:nvPicPr>
          <p:cNvPr id="8" name="Imagen 7" descr="Dig and drop composting" title="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9" y="653308"/>
            <a:ext cx="9660939" cy="421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5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15EA3-EDA0-4D12-B5E5-3AED13AB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err="1">
                <a:latin typeface="Amasis MT Pro Black" panose="02040A04050005020304" pitchFamily="18" charset="0"/>
              </a:rPr>
              <a:t>Sequence</a:t>
            </a:r>
            <a:r>
              <a:rPr lang="es-MX" sz="6000" dirty="0">
                <a:latin typeface="Amasis MT Pro Black" panose="02040A04050005020304" pitchFamily="18" charset="0"/>
              </a:rPr>
              <a:t> </a:t>
            </a:r>
            <a:r>
              <a:rPr lang="es-MX" sz="6000" dirty="0" err="1">
                <a:latin typeface="Amasis MT Pro Black" panose="02040A04050005020304" pitchFamily="18" charset="0"/>
              </a:rPr>
              <a:t>words</a:t>
            </a:r>
            <a:endParaRPr lang="es-CR" sz="6000" dirty="0">
              <a:latin typeface="Amasis MT Pro Black" panose="02040A04050005020304" pitchFamily="18" charset="0"/>
            </a:endParaRPr>
          </a:p>
        </p:txBody>
      </p:sp>
      <p:pic>
        <p:nvPicPr>
          <p:cNvPr id="9" name="Imagen 8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A2CFED2-31DC-4CEF-A0E7-3BFEAD8F9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000" y="2130432"/>
            <a:ext cx="11640562" cy="48998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3620DBE-E0C3-4DAD-AC62-6D465BAFF8DC}"/>
              </a:ext>
            </a:extLst>
          </p:cNvPr>
          <p:cNvSpPr txBox="1"/>
          <p:nvPr/>
        </p:nvSpPr>
        <p:spPr>
          <a:xfrm>
            <a:off x="1362847" y="3368736"/>
            <a:ext cx="21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First</a:t>
            </a:r>
            <a:endParaRPr lang="es-C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E601E3-5416-4870-A04F-B2670C4A4B89}"/>
              </a:ext>
            </a:extLst>
          </p:cNvPr>
          <p:cNvSpPr txBox="1"/>
          <p:nvPr/>
        </p:nvSpPr>
        <p:spPr>
          <a:xfrm>
            <a:off x="3816281" y="3876568"/>
            <a:ext cx="23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Then</a:t>
            </a:r>
            <a:endParaRPr lang="es-C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D4CD9-AC40-4279-882C-A4A0047D3A41}"/>
              </a:ext>
            </a:extLst>
          </p:cNvPr>
          <p:cNvSpPr txBox="1"/>
          <p:nvPr/>
        </p:nvSpPr>
        <p:spPr>
          <a:xfrm>
            <a:off x="6709693" y="3322571"/>
            <a:ext cx="21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After </a:t>
            </a:r>
            <a:r>
              <a:rPr lang="es-MX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that</a:t>
            </a:r>
            <a:endParaRPr lang="es-C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F51DE8-877A-4EAE-BF86-04013E2ADAEF}"/>
              </a:ext>
            </a:extLst>
          </p:cNvPr>
          <p:cNvSpPr txBox="1"/>
          <p:nvPr/>
        </p:nvSpPr>
        <p:spPr>
          <a:xfrm>
            <a:off x="8991881" y="3844645"/>
            <a:ext cx="2949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Finally</a:t>
            </a:r>
            <a:endParaRPr lang="es-C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C7E7E2-D532-4A54-A094-02942B9CB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762000"/>
            <a:ext cx="8100000" cy="14432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669900"/>
                </a:solidFill>
                <a:latin typeface="Amasis MT Pro Black" panose="02040A04050005020304" pitchFamily="18" charset="0"/>
              </a:rPr>
              <a:t>Recycling to reduce litter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05157-0103-40E9-AE16-E0E2608AB5F4}"/>
              </a:ext>
            </a:extLst>
          </p:cNvPr>
          <p:cNvSpPr txBox="1"/>
          <p:nvPr/>
        </p:nvSpPr>
        <p:spPr>
          <a:xfrm>
            <a:off x="175596" y="2205268"/>
            <a:ext cx="8340571" cy="4283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b="1" dirty="0">
                <a:solidFill>
                  <a:srgbClr val="669900"/>
                </a:solidFill>
                <a:latin typeface="Amasis MT Pro Black" panose="02040A04050005020304" pitchFamily="18" charset="0"/>
              </a:rPr>
              <a:t>First</a:t>
            </a:r>
            <a:r>
              <a:rPr lang="en-US" sz="2800" dirty="0">
                <a:solidFill>
                  <a:srgbClr val="669900"/>
                </a:solidFill>
                <a:latin typeface="Amasis MT Pro Black" panose="02040A04050005020304" pitchFamily="18" charset="0"/>
              </a:rPr>
              <a:t>, </a:t>
            </a:r>
            <a:r>
              <a:rPr lang="en-US" sz="2800" dirty="0">
                <a:latin typeface="Amasis MT Pro Black" panose="02040A04050005020304" pitchFamily="18" charset="0"/>
              </a:rPr>
              <a:t>items/products to be recycled need to be collected.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b="1" dirty="0">
                <a:solidFill>
                  <a:srgbClr val="669900"/>
                </a:solidFill>
                <a:latin typeface="Amasis MT Pro Black" panose="02040A04050005020304" pitchFamily="18" charset="0"/>
              </a:rPr>
              <a:t>Then</a:t>
            </a:r>
            <a:r>
              <a:rPr lang="en-US" sz="2800" dirty="0">
                <a:solidFill>
                  <a:srgbClr val="669900"/>
                </a:solidFill>
                <a:latin typeface="Amasis MT Pro Black" panose="02040A04050005020304" pitchFamily="18" charset="0"/>
              </a:rPr>
              <a:t>, </a:t>
            </a:r>
            <a:r>
              <a:rPr lang="en-US" sz="2800" dirty="0">
                <a:latin typeface="Amasis MT Pro Black" panose="02040A04050005020304" pitchFamily="18" charset="0"/>
              </a:rPr>
              <a:t>put your recyclable items into the proper container to be collected</a:t>
            </a:r>
            <a:r>
              <a:rPr lang="en-US" sz="2800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.</a:t>
            </a:r>
          </a:p>
          <a:p>
            <a:pPr marL="4572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rgbClr val="669900"/>
                </a:solidFill>
                <a:latin typeface="Amasis MT Pro Black" panose="02040A04050005020304" pitchFamily="18" charset="0"/>
              </a:rPr>
              <a:t>After that, </a:t>
            </a:r>
            <a:r>
              <a:rPr lang="en-US" sz="2800" dirty="0">
                <a:latin typeface="Amasis MT Pro Black" panose="02040A04050005020304" pitchFamily="18" charset="0"/>
              </a:rPr>
              <a:t>in the recycling center the articles must be sorted into different categories: like paper, glass, aluminum and plastic.</a:t>
            </a:r>
          </a:p>
          <a:p>
            <a:pPr marL="5143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sz="2800" dirty="0">
                <a:solidFill>
                  <a:srgbClr val="669900"/>
                </a:solidFill>
                <a:latin typeface="Amasis MT Pro Black" panose="02040A04050005020304" pitchFamily="18" charset="0"/>
              </a:rPr>
              <a:t>Finally,</a:t>
            </a:r>
            <a:r>
              <a:rPr lang="en-US" sz="2800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 </a:t>
            </a:r>
            <a:r>
              <a:rPr lang="en-US" sz="2800" dirty="0">
                <a:latin typeface="Amasis MT Pro Black" panose="02040A04050005020304" pitchFamily="18" charset="0"/>
              </a:rPr>
              <a:t>the recyclable items must be </a:t>
            </a:r>
            <a:r>
              <a:rPr lang="en-US" sz="2800">
                <a:latin typeface="Amasis MT Pro Black" panose="02040A04050005020304" pitchFamily="18" charset="0"/>
              </a:rPr>
              <a:t>processed.     </a:t>
            </a:r>
            <a:endParaRPr lang="en-US" sz="2800" dirty="0">
              <a:latin typeface="Amasis MT Pro Black" panose="02040A04050005020304" pitchFamily="18" charset="0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DC3A765-CDB7-4FDF-83B7-5C42EC144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4"/>
          <a:stretch/>
        </p:blipFill>
        <p:spPr>
          <a:xfrm>
            <a:off x="8316581" y="684257"/>
            <a:ext cx="3599257" cy="34109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81FB340-B8A4-4DC5-A43C-A5E0992E321B}"/>
              </a:ext>
            </a:extLst>
          </p:cNvPr>
          <p:cNvSpPr txBox="1"/>
          <p:nvPr/>
        </p:nvSpPr>
        <p:spPr>
          <a:xfrm>
            <a:off x="9226003" y="3566920"/>
            <a:ext cx="19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>
                <a:solidFill>
                  <a:srgbClr val="669900"/>
                </a:solidFill>
                <a:latin typeface="Amasis MT Pro Black" panose="02040A04050005020304" pitchFamily="18" charset="0"/>
              </a:rPr>
              <a:t>Go</a:t>
            </a:r>
            <a:r>
              <a:rPr lang="es-MX" sz="2800" dirty="0">
                <a:solidFill>
                  <a:srgbClr val="669900"/>
                </a:solidFill>
                <a:latin typeface="Amasis MT Pro Black" panose="02040A04050005020304" pitchFamily="18" charset="0"/>
              </a:rPr>
              <a:t> </a:t>
            </a:r>
            <a:r>
              <a:rPr lang="es-MX" sz="2800" dirty="0" err="1">
                <a:solidFill>
                  <a:srgbClr val="669900"/>
                </a:solidFill>
                <a:latin typeface="Amasis MT Pro Black" panose="02040A04050005020304" pitchFamily="18" charset="0"/>
              </a:rPr>
              <a:t>green</a:t>
            </a:r>
            <a:endParaRPr lang="es-CR" sz="2800" dirty="0">
              <a:solidFill>
                <a:srgbClr val="6699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3014</TotalTime>
  <Words>117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Base</vt:lpstr>
      <vt:lpstr>What can I do about litter?</vt:lpstr>
      <vt:lpstr>There are some actions  we can take to reduce litter </vt:lpstr>
      <vt:lpstr>I can REDUCE, REFUSE REUSE, and RECYCLE.</vt:lpstr>
      <vt:lpstr>I can dispose garbage properly.</vt:lpstr>
      <vt:lpstr>We can clean our school.</vt:lpstr>
      <vt:lpstr>We can  buy less packaged food</vt:lpstr>
      <vt:lpstr>I can use a compose bin to dispose food</vt:lpstr>
      <vt:lpstr>Sequence words</vt:lpstr>
      <vt:lpstr>Recycling to reduce litter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I do about litter?</dc:title>
  <dc:creator>Ligia Maria Del Quesada Gomez</dc:creator>
  <cp:lastModifiedBy>Sandra Maria Araya Acuna</cp:lastModifiedBy>
  <cp:revision>32</cp:revision>
  <dcterms:created xsi:type="dcterms:W3CDTF">2022-01-13T02:52:27Z</dcterms:created>
  <dcterms:modified xsi:type="dcterms:W3CDTF">2022-07-22T20:25:56Z</dcterms:modified>
</cp:coreProperties>
</file>